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8" r:id="rId1"/>
    <p:sldMasterId id="2147483656" r:id="rId2"/>
    <p:sldMasterId id="2147483660" r:id="rId3"/>
  </p:sldMasterIdLst>
  <p:notesMasterIdLst>
    <p:notesMasterId r:id="rId20"/>
  </p:notesMasterIdLst>
  <p:handoutMasterIdLst>
    <p:handoutMasterId r:id="rId21"/>
  </p:handoutMasterIdLst>
  <p:sldIdLst>
    <p:sldId id="257" r:id="rId4"/>
    <p:sldId id="260" r:id="rId5"/>
    <p:sldId id="262" r:id="rId6"/>
    <p:sldId id="280" r:id="rId7"/>
    <p:sldId id="268" r:id="rId8"/>
    <p:sldId id="285" r:id="rId9"/>
    <p:sldId id="286" r:id="rId10"/>
    <p:sldId id="282" r:id="rId11"/>
    <p:sldId id="283" r:id="rId12"/>
    <p:sldId id="284" r:id="rId13"/>
    <p:sldId id="287" r:id="rId14"/>
    <p:sldId id="288" r:id="rId15"/>
    <p:sldId id="265" r:id="rId16"/>
    <p:sldId id="289" r:id="rId17"/>
    <p:sldId id="290" r:id="rId18"/>
    <p:sldId id="266" r:id="rId19"/>
  </p:sldIdLst>
  <p:sldSz cx="12192000" cy="6858000"/>
  <p:notesSz cx="6858000" cy="9144000"/>
  <p:embeddedFontLst>
    <p:embeddedFont>
      <p:font typeface="나눔스퀘어 Bold" panose="020B0600000101010101" pitchFamily="50" charset="-127"/>
      <p:bold r:id="rId22"/>
    </p:embeddedFont>
    <p:embeddedFont>
      <p:font typeface="a고딕13" panose="02020600000000000000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나눔스퀘어 ExtraBold" panose="020B0600000101010101" pitchFamily="50" charset="-127"/>
      <p:bold r:id="rId26"/>
    </p:embeddedFont>
    <p:embeddedFont>
      <p:font typeface="나눔스퀘어" panose="020B0600000101010101" pitchFamily="50" charset="-127"/>
      <p:regular r:id="rId27"/>
    </p:embeddedFont>
    <p:embeddedFont>
      <p:font typeface="a고딕15" panose="02020600000000000000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C3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40" autoAdjust="0"/>
    <p:restoredTop sz="94660"/>
  </p:normalViewPr>
  <p:slideViewPr>
    <p:cSldViewPr snapToGrid="0">
      <p:cViewPr>
        <p:scale>
          <a:sx n="100" d="100"/>
          <a:sy n="100" d="100"/>
        </p:scale>
        <p:origin x="-1386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5" d="100"/>
          <a:sy n="85" d="100"/>
        </p:scale>
        <p:origin x="-378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B2B4-01FC-4A2E-B5BB-95177FDD39A9}" type="datetimeFigureOut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2554A-2EFD-4A1C-AAA1-AD3D3254601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962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23535-CF18-473F-8142-07227A8BCF11}" type="datetimeFigureOut">
              <a:rPr lang="ko-KR" altLang="en-US" smtClean="0"/>
              <a:pPr/>
              <a:t>2018-02-22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CA260-A431-4C7C-BE37-9568EA67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2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369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561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466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2/9</a:t>
            </a:r>
            <a:endParaRPr lang="en-US" altLang="ko-KR" sz="900" dirty="0">
              <a:ln w="22225">
                <a:noFill/>
              </a:ln>
              <a:solidFill>
                <a:schemeClr val="bg1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798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PC\Desktop\게임아카데미\시장조사\팀로고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1136392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11114671" y="169157"/>
            <a:ext cx="1046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</a:p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chemeClr val="bg1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2/9</a:t>
            </a:r>
          </a:p>
        </p:txBody>
      </p:sp>
    </p:spTree>
    <p:extLst>
      <p:ext uri="{BB962C8B-B14F-4D97-AF65-F5344CB8AC3E}">
        <p14:creationId xmlns:p14="http://schemas.microsoft.com/office/powerpoint/2010/main" val="8352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://www.gamemeca.com/view.php?gid=1435284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://www.thegames.co.kr/news/articleView.html?idxno=)202891" TargetMode="Externa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033740" y="4727859"/>
            <a:ext cx="45688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spc="300" dirty="0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</a:t>
            </a:r>
            <a:r>
              <a:rPr lang="en-US" altLang="ko-KR" sz="5000" spc="300" dirty="0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5000" spc="300" dirty="0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5000" spc="300" dirty="0" err="1" smtClean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Cat_Hand</a:t>
            </a:r>
            <a:endParaRPr lang="ko-KR" altLang="en-US" sz="5000" spc="300" dirty="0">
              <a:solidFill>
                <a:srgbClr val="30302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33740" y="4420224"/>
            <a:ext cx="1661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SBS </a:t>
            </a:r>
            <a:r>
              <a:rPr lang="ko-KR" altLang="en-US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기획부 </a:t>
            </a:r>
            <a:r>
              <a:rPr lang="en-US" altLang="ko-KR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11</a:t>
            </a:r>
            <a:r>
              <a:rPr lang="ko-KR" altLang="en-US" sz="1600" b="1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 ExtraBold" pitchFamily="50" charset="-127"/>
                <a:ea typeface="나눔스퀘어 ExtraBold" pitchFamily="50" charset="-127"/>
              </a:rPr>
              <a:t>기</a:t>
            </a:r>
            <a:endParaRPr lang="en-US" altLang="ko-KR" sz="1600" b="1" dirty="0">
              <a:ln w="22225">
                <a:noFill/>
              </a:ln>
              <a:solidFill>
                <a:srgbClr val="94C3BB"/>
              </a:solidFill>
              <a:effectLst/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39209" y="508436"/>
            <a:ext cx="631358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500" spc="300" dirty="0" err="1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모바일</a:t>
            </a:r>
            <a:r>
              <a:rPr lang="ko-KR" altLang="en-US" sz="45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시장 조사 </a:t>
            </a:r>
            <a:r>
              <a:rPr lang="en-US" altLang="ko-KR" sz="45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Vol.2</a:t>
            </a:r>
            <a:endParaRPr lang="ko-KR" altLang="en-US" sz="45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02354" y="1701452"/>
            <a:ext cx="3603570" cy="1869460"/>
            <a:chOff x="2969984" y="1735957"/>
            <a:chExt cx="3603570" cy="1869460"/>
          </a:xfrm>
        </p:grpSpPr>
        <p:pic>
          <p:nvPicPr>
            <p:cNvPr id="1026" name="Picture 2" descr="C:\Users\PC\Desktop\게임아카데미\시장조사\1주차\타이틀로고(다운)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9984" y="1753211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70210" y="1735957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73103" y="1804966"/>
              <a:ext cx="1800451" cy="1800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0736" y="376454"/>
            <a:ext cx="2780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열혈강호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en-US" altLang="ko-KR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열혈강호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371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열혈강호 </a:t>
            </a:r>
            <a:r>
              <a:rPr lang="en-US" altLang="ko-KR" b="1" dirty="0" smtClean="0"/>
              <a:t>for </a:t>
            </a:r>
            <a:r>
              <a:rPr lang="en-US" altLang="ko-KR" b="1" dirty="0" err="1" smtClean="0"/>
              <a:t>Kakao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330240" y="3956969"/>
            <a:ext cx="114986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60371" y="2936382"/>
            <a:ext cx="3657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대규모 업데이트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단의 역습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”,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2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월 이벤트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예고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와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열혈강호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M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의 부진으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로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순위권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재진입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9621" y="4012209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열혈강호</a:t>
            </a:r>
            <a:r>
              <a:rPr lang="en-US" altLang="ko-KR" b="1" dirty="0" smtClean="0"/>
              <a:t>M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9" t="43092" r="21303" b="31045"/>
          <a:stretch/>
        </p:blipFill>
        <p:spPr bwMode="auto">
          <a:xfrm>
            <a:off x="481923" y="4548282"/>
            <a:ext cx="6007247" cy="1835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496796" y="4680991"/>
            <a:ext cx="4028234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지속적인 하락세를 유지하는</a:t>
            </a:r>
            <a:r>
              <a:rPr lang="ko-KR" altLang="en-US" sz="1600" b="1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상황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다수</a:t>
            </a:r>
            <a:r>
              <a:rPr lang="ko-KR" altLang="en-US" sz="1600" b="1" dirty="0">
                <a:latin typeface="a고딕13" pitchFamily="18" charset="-127"/>
                <a:ea typeface="a고딕13" pitchFamily="18" charset="-127"/>
              </a:rPr>
              <a:t>의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오류와  잦은 점검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으로 인해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기존 유저들의 실망감이 증폭과 함께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일부 유저들이 동일 </a:t>
            </a:r>
            <a:r>
              <a:rPr lang="en-US" altLang="ko-KR" sz="1600" dirty="0" err="1" smtClean="0">
                <a:latin typeface="a고딕13" pitchFamily="18" charset="-127"/>
                <a:ea typeface="a고딕13" pitchFamily="18" charset="-127"/>
              </a:rPr>
              <a:t>ip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인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열혈강호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for </a:t>
            </a:r>
            <a:r>
              <a:rPr lang="en-US" altLang="ko-KR" sz="1600" b="1" dirty="0" err="1" smtClean="0">
                <a:latin typeface="a고딕13" pitchFamily="18" charset="-127"/>
                <a:ea typeface="a고딕13" pitchFamily="18" charset="-127"/>
              </a:rPr>
              <a:t>Kakao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로 이탈 중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2050" name="Picture 2" descr="C:\Users\PC\Desktop\그림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71" y="1280160"/>
            <a:ext cx="3069204" cy="153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PC\Desktop\그림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114" y="1280160"/>
            <a:ext cx="3104916" cy="155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PC\Desktop\그림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22" y="1262304"/>
            <a:ext cx="3469875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20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0736" y="376454"/>
            <a:ext cx="30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그랜드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체이스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en-US" altLang="ko-KR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/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붕괴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3rd 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그랜드</a:t>
            </a:r>
            <a:r>
              <a:rPr lang="ko-KR" altLang="en-US" b="1" dirty="0" smtClean="0"/>
              <a:t> </a:t>
            </a:r>
            <a:r>
              <a:rPr lang="ko-KR" altLang="en-US" b="1" dirty="0" err="1" smtClean="0"/>
              <a:t>체이스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for </a:t>
            </a:r>
            <a:r>
              <a:rPr lang="en-US" altLang="ko-KR" b="1" dirty="0" err="1" smtClean="0"/>
              <a:t>Kakao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330240" y="3967986"/>
            <a:ext cx="1155931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35953" y="2390593"/>
            <a:ext cx="425075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/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29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출시 후 순항 중인 게임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 “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그랜드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체이스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err="1" smtClean="0">
                <a:latin typeface="a고딕13" pitchFamily="18" charset="-127"/>
                <a:ea typeface="a고딕13" pitchFamily="18" charset="-127"/>
              </a:rPr>
              <a:t>ip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를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활용한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수집형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RPG.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타 게임보다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가챠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확률이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높다고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평가를 받으며 흥행 중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 2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/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13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신규 지역과</a:t>
            </a:r>
            <a:r>
              <a:rPr lang="en-US" altLang="ko-KR" sz="1600" b="1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신규 영웅</a:t>
            </a:r>
            <a:r>
              <a:rPr lang="en-US" altLang="ko-KR" sz="1600" b="1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에이미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업데이트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5124" name="Picture 4" descr="C:\Users\LG\Desktop\i1507151557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809" y="1298050"/>
            <a:ext cx="4066831" cy="22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LG\Desktop\그포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53" y="1298050"/>
            <a:ext cx="4250758" cy="101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4696" y="4010824"/>
            <a:ext cx="240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붕괴 </a:t>
            </a:r>
            <a:r>
              <a:rPr lang="en-US" altLang="ko-KR" b="1" dirty="0" smtClean="0"/>
              <a:t>3rd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 </a:t>
            </a:r>
            <a:r>
              <a:rPr lang="en-US" altLang="ko-KR" dirty="0"/>
              <a:t>7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126" name="Picture 6" descr="C:\Users\LG\Desktop\2018020917211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67"/>
          <a:stretch/>
        </p:blipFill>
        <p:spPr bwMode="auto">
          <a:xfrm>
            <a:off x="1053809" y="4433425"/>
            <a:ext cx="4066831" cy="229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35954" y="4433425"/>
            <a:ext cx="4250758" cy="1148879"/>
            <a:chOff x="6271806" y="4088481"/>
            <a:chExt cx="5155981" cy="1791287"/>
          </a:xfrm>
        </p:grpSpPr>
        <p:pic>
          <p:nvPicPr>
            <p:cNvPr id="5128" name="Picture 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42" t="46827" r="47952" b="40080"/>
            <a:stretch/>
          </p:blipFill>
          <p:spPr bwMode="auto">
            <a:xfrm>
              <a:off x="6271806" y="4088481"/>
              <a:ext cx="5155981" cy="862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8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0" t="77551" r="48204" b="9356"/>
            <a:stretch/>
          </p:blipFill>
          <p:spPr bwMode="auto">
            <a:xfrm>
              <a:off x="6271806" y="5016910"/>
              <a:ext cx="5155981" cy="862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" name="TextBox 19"/>
          <p:cNvSpPr txBox="1"/>
          <p:nvPr/>
        </p:nvSpPr>
        <p:spPr>
          <a:xfrm>
            <a:off x="6835954" y="5971479"/>
            <a:ext cx="425075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설날 한정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캐릭터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조각과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과금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패키지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등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다양한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명절 이벤트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로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12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계단 상승 해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7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위를 차지했다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0736" y="376454"/>
            <a:ext cx="1981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모두의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마블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en-US" altLang="ko-KR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2" y="1286218"/>
            <a:ext cx="5410508" cy="304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4696" y="773702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모두의 </a:t>
            </a:r>
            <a:r>
              <a:rPr lang="ko-KR" altLang="en-US" b="1" dirty="0" err="1" smtClean="0"/>
              <a:t>마블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for </a:t>
            </a:r>
            <a:r>
              <a:rPr lang="en-US" altLang="ko-KR" b="1" dirty="0" err="1" smtClean="0"/>
              <a:t>Kakao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 </a:t>
            </a:r>
            <a:r>
              <a:rPr lang="en-US" altLang="ko-KR" dirty="0"/>
              <a:t>4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0" t="18794" r="28565" b="9558"/>
          <a:stretch/>
        </p:blipFill>
        <p:spPr bwMode="auto">
          <a:xfrm>
            <a:off x="6814783" y="1246799"/>
            <a:ext cx="5003213" cy="5213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5493" y="4890873"/>
            <a:ext cx="5410508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2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/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6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평창 동계 올림픽 개최에 맞춰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신규맵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봅슬레</a:t>
            </a:r>
            <a:r>
              <a:rPr lang="ko-KR" altLang="en-US" sz="1600" b="1" dirty="0">
                <a:latin typeface="a고딕13" pitchFamily="18" charset="-127"/>
                <a:ea typeface="a고딕13" pitchFamily="18" charset="-127"/>
              </a:rPr>
              <a:t>이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업데이트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추가로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랭킹 시스템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과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“UI”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개편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진행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신규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캐릭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라비앙로즈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”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출시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매출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순위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상승이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동계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올림픽 관련 업데이트에 영향을 많이 받은 것으로 추론됨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702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344257" y="229970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400" dirty="0" smtClean="0">
                <a:solidFill>
                  <a:schemeClr val="bg1"/>
                </a:solidFill>
                <a:ea typeface="나눔스퀘어"/>
              </a:rPr>
              <a:t>순위 분석 정리</a:t>
            </a:r>
            <a:endParaRPr lang="ko-KR" altLang="en-US" sz="2400" dirty="0">
              <a:solidFill>
                <a:schemeClr val="bg1"/>
              </a:solidFill>
              <a:ea typeface="나눔스퀘어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696" y="872855"/>
            <a:ext cx="328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차트 인 신규 게임 </a:t>
            </a:r>
            <a:r>
              <a:rPr lang="en-US" altLang="ko-KR" sz="1400" dirty="0" smtClean="0"/>
              <a:t>(1/26~2/9)</a:t>
            </a:r>
            <a:endParaRPr lang="ko-KR" altLang="en-US" sz="14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516553"/>
              </p:ext>
            </p:extLst>
          </p:nvPr>
        </p:nvGraphicFramePr>
        <p:xfrm>
          <a:off x="531546" y="1440493"/>
          <a:ext cx="6882806" cy="482810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74907"/>
                <a:gridCol w="1602633"/>
                <a:gridCol w="1602633"/>
                <a:gridCol w="1602633"/>
              </a:tblGrid>
              <a:tr h="691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a고딕15" pitchFamily="18" charset="-127"/>
                          <a:ea typeface="a고딕15" pitchFamily="18" charset="-127"/>
                        </a:rPr>
                        <a:t>이름</a:t>
                      </a:r>
                      <a:endParaRPr lang="ko-KR" altLang="en-US" b="1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endParaRPr lang="ko-KR" altLang="en-US" b="1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endParaRPr lang="ko-KR" altLang="en-US" b="1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smtClean="0">
                          <a:latin typeface="a고딕15" pitchFamily="18" charset="-127"/>
                          <a:ea typeface="a고딕15" pitchFamily="18" charset="-127"/>
                        </a:rPr>
                        <a:t>순위</a:t>
                      </a:r>
                      <a:endParaRPr lang="en-US" altLang="ko-KR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b="1" dirty="0" smtClean="0">
                          <a:latin typeface="a고딕15" pitchFamily="18" charset="-127"/>
                          <a:ea typeface="a고딕15" pitchFamily="18" charset="-127"/>
                        </a:rPr>
                        <a:t>(</a:t>
                      </a:r>
                      <a:r>
                        <a:rPr lang="ko-KR" altLang="en-US" b="1" dirty="0" smtClean="0">
                          <a:latin typeface="a고딕15" pitchFamily="18" charset="-127"/>
                          <a:ea typeface="a고딕15" pitchFamily="18" charset="-127"/>
                        </a:rPr>
                        <a:t>인기</a:t>
                      </a:r>
                      <a:r>
                        <a:rPr lang="en-US" altLang="ko-KR" b="1" dirty="0" smtClean="0">
                          <a:latin typeface="a고딕15" pitchFamily="18" charset="-127"/>
                          <a:ea typeface="a고딕15" pitchFamily="18" charset="-127"/>
                        </a:rPr>
                        <a:t>/</a:t>
                      </a:r>
                      <a:r>
                        <a:rPr lang="ko-KR" altLang="en-US" b="1" dirty="0" smtClean="0">
                          <a:latin typeface="a고딕15" pitchFamily="18" charset="-127"/>
                          <a:ea typeface="a고딕15" pitchFamily="18" charset="-127"/>
                        </a:rPr>
                        <a:t>매출</a:t>
                      </a:r>
                      <a:r>
                        <a:rPr lang="en-US" altLang="ko-KR" b="1" dirty="0" smtClean="0">
                          <a:latin typeface="a고딕15" pitchFamily="18" charset="-127"/>
                          <a:ea typeface="a고딕15" pitchFamily="18" charset="-127"/>
                        </a:rPr>
                        <a:t>)</a:t>
                      </a:r>
                      <a:endParaRPr lang="ko-KR" altLang="en-US" b="1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/>
                </a:tc>
              </a:tr>
              <a:tr h="691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고딕13" pitchFamily="18" charset="-127"/>
                          <a:ea typeface="a고딕13" pitchFamily="18" charset="-127"/>
                        </a:rPr>
                        <a:t>앙상블 </a:t>
                      </a:r>
                      <a:r>
                        <a:rPr lang="ko-KR" altLang="en-US" dirty="0" err="1" smtClean="0">
                          <a:latin typeface="a고딕13" pitchFamily="18" charset="-127"/>
                          <a:ea typeface="a고딕13" pitchFamily="18" charset="-127"/>
                        </a:rPr>
                        <a:t>스타즈</a:t>
                      </a:r>
                      <a:endParaRPr lang="en-US" altLang="ko-KR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for </a:t>
                      </a:r>
                      <a:r>
                        <a:rPr lang="en-US" altLang="ko-KR" dirty="0" err="1" smtClean="0">
                          <a:latin typeface="a고딕13" pitchFamily="18" charset="-127"/>
                          <a:ea typeface="a고딕13" pitchFamily="18" charset="-127"/>
                        </a:rPr>
                        <a:t>Kakao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01.29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고딕13" pitchFamily="18" charset="-127"/>
                          <a:ea typeface="a고딕13" pitchFamily="18" charset="-127"/>
                        </a:rPr>
                        <a:t>음악</a:t>
                      </a:r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/</a:t>
                      </a:r>
                      <a:r>
                        <a:rPr lang="ko-KR" altLang="en-US" dirty="0" smtClean="0">
                          <a:latin typeface="a고딕13" pitchFamily="18" charset="-127"/>
                          <a:ea typeface="a고딕13" pitchFamily="18" charset="-127"/>
                        </a:rPr>
                        <a:t>시뮬레이션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17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</a:tr>
              <a:tr h="691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고딕13" pitchFamily="18" charset="-127"/>
                          <a:ea typeface="a고딕13" pitchFamily="18" charset="-127"/>
                        </a:rPr>
                        <a:t>뱅드림</a:t>
                      </a:r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!</a:t>
                      </a:r>
                      <a:r>
                        <a:rPr lang="en-US" altLang="ko-KR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baseline="0" dirty="0" err="1" smtClean="0">
                          <a:latin typeface="a고딕13" pitchFamily="18" charset="-127"/>
                          <a:ea typeface="a고딕13" pitchFamily="18" charset="-127"/>
                        </a:rPr>
                        <a:t>걸즈</a:t>
                      </a:r>
                      <a:r>
                        <a:rPr lang="ko-KR" altLang="en-US" baseline="0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endParaRPr lang="en-US" altLang="ko-KR" baseline="0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ctr" latinLnBrk="1"/>
                      <a:r>
                        <a:rPr lang="ko-KR" altLang="en-US" baseline="0" dirty="0" smtClean="0">
                          <a:latin typeface="a고딕13" pitchFamily="18" charset="-127"/>
                          <a:ea typeface="a고딕13" pitchFamily="18" charset="-127"/>
                        </a:rPr>
                        <a:t>밴드 파티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02.05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고딕13" pitchFamily="18" charset="-127"/>
                          <a:ea typeface="a고딕13" pitchFamily="18" charset="-127"/>
                        </a:rPr>
                        <a:t>음악</a:t>
                      </a:r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/</a:t>
                      </a:r>
                      <a:r>
                        <a:rPr lang="ko-KR" altLang="en-US" dirty="0" smtClean="0">
                          <a:latin typeface="a고딕13" pitchFamily="18" charset="-127"/>
                          <a:ea typeface="a고딕13" pitchFamily="18" charset="-127"/>
                        </a:rPr>
                        <a:t>시뮬레이션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12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</a:tr>
              <a:tr h="515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고딕13" pitchFamily="18" charset="-127"/>
                          <a:ea typeface="a고딕13" pitchFamily="18" charset="-127"/>
                        </a:rPr>
                        <a:t>신선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02.05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RPG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10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</a:tr>
              <a:tr h="515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고딕13" pitchFamily="18" charset="-127"/>
                          <a:ea typeface="a고딕13" pitchFamily="18" charset="-127"/>
                        </a:rPr>
                        <a:t>렐릭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01.29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RPG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8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</a:tr>
              <a:tr h="515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a고딕13" pitchFamily="18" charset="-127"/>
                          <a:ea typeface="a고딕13" pitchFamily="18" charset="-127"/>
                        </a:rPr>
                        <a:t>슈퍼진화스토리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01.29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고딕13" pitchFamily="18" charset="-127"/>
                          <a:ea typeface="a고딕13" pitchFamily="18" charset="-127"/>
                        </a:rPr>
                        <a:t>수집형</a:t>
                      </a:r>
                      <a:r>
                        <a:rPr lang="ko-KR" altLang="en-US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RPG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6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</a:tr>
              <a:tr h="6913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고딕13" pitchFamily="18" charset="-127"/>
                          <a:ea typeface="a고딕13" pitchFamily="18" charset="-127"/>
                        </a:rPr>
                        <a:t>그랜드</a:t>
                      </a:r>
                      <a:r>
                        <a:rPr lang="ko-KR" altLang="en-US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ko-KR" altLang="en-US" dirty="0" err="1" smtClean="0">
                          <a:latin typeface="a고딕13" pitchFamily="18" charset="-127"/>
                          <a:ea typeface="a고딕13" pitchFamily="18" charset="-127"/>
                        </a:rPr>
                        <a:t>체이스</a:t>
                      </a:r>
                      <a:endParaRPr lang="en-US" altLang="ko-KR" dirty="0" smtClean="0">
                        <a:latin typeface="a고딕13" pitchFamily="18" charset="-127"/>
                        <a:ea typeface="a고딕13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for </a:t>
                      </a:r>
                      <a:r>
                        <a:rPr lang="en-US" altLang="ko-KR" dirty="0" err="1" smtClean="0">
                          <a:latin typeface="a고딕13" pitchFamily="18" charset="-127"/>
                          <a:ea typeface="a고딕13" pitchFamily="18" charset="-127"/>
                        </a:rPr>
                        <a:t>Kakao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01.29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고딕13" pitchFamily="18" charset="-127"/>
                          <a:ea typeface="a고딕13" pitchFamily="18" charset="-127"/>
                        </a:rPr>
                        <a:t>수집형</a:t>
                      </a:r>
                      <a:r>
                        <a:rPr lang="ko-KR" altLang="en-US" dirty="0" smtClean="0">
                          <a:latin typeface="a고딕13" pitchFamily="18" charset="-127"/>
                          <a:ea typeface="a고딕13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RPG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5 / 13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</a:tr>
              <a:tr h="5156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고딕13" pitchFamily="18" charset="-127"/>
                          <a:ea typeface="a고딕13" pitchFamily="18" charset="-127"/>
                        </a:rPr>
                        <a:t>레이싱</a:t>
                      </a:r>
                      <a:r>
                        <a:rPr lang="ko-KR" altLang="en-US" dirty="0" smtClean="0">
                          <a:latin typeface="a고딕13" pitchFamily="18" charset="-127"/>
                          <a:ea typeface="a고딕13" pitchFamily="18" charset="-127"/>
                        </a:rPr>
                        <a:t> 스타 </a:t>
                      </a:r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M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01.29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>
                          <a:latin typeface="a고딕13" pitchFamily="18" charset="-127"/>
                          <a:ea typeface="a고딕13" pitchFamily="18" charset="-127"/>
                        </a:rPr>
                        <a:t>레이싱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a고딕13" pitchFamily="18" charset="-127"/>
                          <a:ea typeface="a고딕13" pitchFamily="18" charset="-127"/>
                        </a:rPr>
                        <a:t>1 / -</a:t>
                      </a:r>
                      <a:endParaRPr lang="ko-KR" altLang="en-US" dirty="0">
                        <a:latin typeface="a고딕13" pitchFamily="18" charset="-127"/>
                        <a:ea typeface="a고딕13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590621" y="1448067"/>
            <a:ext cx="4415099" cy="4801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dirty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총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7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개의 신규 게임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출시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endParaRPr lang="en-US" altLang="ko-KR" dirty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트렌드에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 맞게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RPG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게임 다수 출시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endParaRPr lang="en-US" altLang="ko-KR" dirty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유사 주제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,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장르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앙상블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스타즈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”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,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“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뱅드림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!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걸즈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밴드 파티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출시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endParaRPr lang="en-US" altLang="ko-KR" dirty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매출 순위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에 차트 인 한 게임은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그랜드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체이스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 유일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endParaRPr lang="en-US" altLang="ko-KR" dirty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dirty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dirty="0" smtClean="0">
              <a:latin typeface="a고딕13" pitchFamily="18" charset="-127"/>
              <a:ea typeface="a고딕1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58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3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</a:t>
            </a:r>
            <a:r>
              <a:rPr lang="ko-KR" altLang="en-US" sz="2400" spc="-150" dirty="0" err="1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시장 주요 토픽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0736" y="376454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자율규제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미준수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48119" y="1244599"/>
            <a:ext cx="699182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고딕15" pitchFamily="18" charset="-127"/>
                <a:ea typeface="a고딕15" pitchFamily="18" charset="-127"/>
              </a:rPr>
              <a:t>[</a:t>
            </a:r>
            <a:r>
              <a:rPr lang="ko-KR" altLang="en-US" b="1" dirty="0" smtClean="0">
                <a:latin typeface="a고딕15" pitchFamily="18" charset="-127"/>
                <a:ea typeface="a고딕15" pitchFamily="18" charset="-127"/>
              </a:rPr>
              <a:t>게임메카</a:t>
            </a:r>
            <a:r>
              <a:rPr lang="en-US" altLang="ko-KR" b="1" dirty="0" smtClean="0">
                <a:latin typeface="a고딕15" pitchFamily="18" charset="-127"/>
                <a:ea typeface="a고딕15" pitchFamily="18" charset="-127"/>
              </a:rPr>
              <a:t>]</a:t>
            </a:r>
            <a:r>
              <a:rPr lang="ko-KR" altLang="en-US" b="1" dirty="0" err="1" smtClean="0">
                <a:latin typeface="a고딕15" pitchFamily="18" charset="-127"/>
                <a:ea typeface="a고딕15" pitchFamily="18" charset="-127"/>
              </a:rPr>
              <a:t>반다이</a:t>
            </a:r>
            <a:r>
              <a:rPr lang="ko-KR" altLang="en-US" b="1" dirty="0" smtClean="0">
                <a:latin typeface="a고딕15" pitchFamily="18" charset="-127"/>
                <a:ea typeface="a고딕15" pitchFamily="18" charset="-127"/>
              </a:rPr>
              <a:t> </a:t>
            </a:r>
            <a:r>
              <a:rPr lang="ko-KR" altLang="en-US" b="1" dirty="0" err="1" smtClean="0">
                <a:latin typeface="a고딕15" pitchFamily="18" charset="-127"/>
                <a:ea typeface="a고딕15" pitchFamily="18" charset="-127"/>
              </a:rPr>
              <a:t>남코</a:t>
            </a:r>
            <a:r>
              <a:rPr lang="ko-KR" altLang="en-US" b="1" dirty="0" smtClean="0">
                <a:latin typeface="a고딕15" pitchFamily="18" charset="-127"/>
                <a:ea typeface="a고딕15" pitchFamily="18" charset="-127"/>
              </a:rPr>
              <a:t> </a:t>
            </a:r>
            <a:r>
              <a:rPr lang="en-US" altLang="ko-KR" b="1" dirty="0">
                <a:latin typeface="a고딕15" pitchFamily="18" charset="-127"/>
                <a:ea typeface="a고딕15" pitchFamily="18" charset="-127"/>
              </a:rPr>
              <a:t>3</a:t>
            </a:r>
            <a:r>
              <a:rPr lang="ko-KR" altLang="en-US" b="1" dirty="0">
                <a:latin typeface="a고딕15" pitchFamily="18" charset="-127"/>
                <a:ea typeface="a고딕15" pitchFamily="18" charset="-127"/>
              </a:rPr>
              <a:t>종 포함</a:t>
            </a:r>
            <a:r>
              <a:rPr lang="en-US" altLang="ko-KR" b="1" dirty="0">
                <a:latin typeface="a고딕15" pitchFamily="18" charset="-127"/>
                <a:ea typeface="a고딕15" pitchFamily="18" charset="-127"/>
              </a:rPr>
              <a:t>, </a:t>
            </a:r>
            <a:r>
              <a:rPr lang="ko-KR" altLang="en-US" b="1" dirty="0" err="1">
                <a:latin typeface="a고딕15" pitchFamily="18" charset="-127"/>
                <a:ea typeface="a고딕15" pitchFamily="18" charset="-127"/>
              </a:rPr>
              <a:t>확률형</a:t>
            </a:r>
            <a:r>
              <a:rPr lang="ko-KR" altLang="en-US" b="1" dirty="0">
                <a:latin typeface="a고딕15" pitchFamily="18" charset="-127"/>
                <a:ea typeface="a고딕15" pitchFamily="18" charset="-127"/>
              </a:rPr>
              <a:t> 아이템 자율규제 </a:t>
            </a:r>
            <a:r>
              <a:rPr lang="ko-KR" altLang="en-US" b="1" dirty="0" err="1" smtClean="0">
                <a:latin typeface="a고딕15" pitchFamily="18" charset="-127"/>
                <a:ea typeface="a고딕15" pitchFamily="18" charset="-127"/>
              </a:rPr>
              <a:t>미준수</a:t>
            </a:r>
            <a:r>
              <a:rPr lang="ko-KR" altLang="en-US" b="1" dirty="0" smtClean="0">
                <a:latin typeface="a고딕15" pitchFamily="18" charset="-127"/>
                <a:ea typeface="a고딕15" pitchFamily="18" charset="-127"/>
              </a:rPr>
              <a:t> </a:t>
            </a:r>
            <a:r>
              <a:rPr lang="ko-KR" altLang="en-US" b="1" dirty="0" smtClean="0">
                <a:latin typeface="a고딕15" pitchFamily="18" charset="-127"/>
                <a:ea typeface="a고딕15" pitchFamily="18" charset="-127"/>
              </a:rPr>
              <a:t>게임 공개 </a:t>
            </a:r>
            <a:r>
              <a:rPr lang="en-US" altLang="ko-KR" sz="1000" dirty="0" smtClean="0"/>
              <a:t>2018.02.13 (</a:t>
            </a:r>
            <a:r>
              <a:rPr lang="en-US" altLang="ko-KR" sz="1200" dirty="0" smtClean="0">
                <a:hlinkClick r:id="rId2"/>
              </a:rPr>
              <a:t>http</a:t>
            </a:r>
            <a:r>
              <a:rPr lang="en-US" altLang="ko-KR" sz="1200" dirty="0">
                <a:hlinkClick r:id="rId2"/>
              </a:rPr>
              <a:t>://</a:t>
            </a:r>
            <a:r>
              <a:rPr lang="en-US" altLang="ko-KR" sz="1200" dirty="0" smtClean="0">
                <a:hlinkClick r:id="rId2"/>
              </a:rPr>
              <a:t>www.gamemeca.com/view.php?gid=1435284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  <a:p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올해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월에 이어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확률형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아이템 자율규제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’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를 준수하지 않는 </a:t>
            </a:r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게임사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를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공개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- 1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월 발표된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미준수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게임에서 벗어난 게임은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10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종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2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종은 준수 게임으로 변환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/ 8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종은 매출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100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위 권에서 벗어나 모니터링 대상에서 제외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자율규제 </a:t>
            </a:r>
            <a:r>
              <a:rPr lang="ko-KR" altLang="en-US" sz="1600" dirty="0" err="1">
                <a:latin typeface="a고딕13" pitchFamily="18" charset="-127"/>
                <a:ea typeface="a고딕13" pitchFamily="18" charset="-127"/>
              </a:rPr>
              <a:t>미준수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 명단에 추가된 게임은 ▲‘</a:t>
            </a:r>
            <a:r>
              <a:rPr lang="ko-KR" altLang="en-US" sz="1600" dirty="0" err="1">
                <a:latin typeface="a고딕13" pitchFamily="18" charset="-127"/>
                <a:ea typeface="a고딕13" pitchFamily="18" charset="-127"/>
              </a:rPr>
              <a:t>파이널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 판타지 </a:t>
            </a:r>
            <a:r>
              <a:rPr lang="ko-KR" altLang="en-US" sz="1600" dirty="0" err="1">
                <a:latin typeface="a고딕13" pitchFamily="18" charset="-127"/>
                <a:ea typeface="a고딕13" pitchFamily="18" charset="-127"/>
              </a:rPr>
              <a:t>브레이브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err="1">
                <a:latin typeface="a고딕13" pitchFamily="18" charset="-127"/>
                <a:ea typeface="a고딕13" pitchFamily="18" charset="-127"/>
              </a:rPr>
              <a:t>엑스비어스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’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,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▲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짐의강산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’, 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▲‘</a:t>
            </a:r>
            <a:r>
              <a:rPr lang="ko-KR" altLang="en-US" sz="1600" dirty="0" err="1">
                <a:latin typeface="a고딕13" pitchFamily="18" charset="-127"/>
                <a:ea typeface="a고딕13" pitchFamily="18" charset="-127"/>
              </a:rPr>
              <a:t>스누피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err="1">
                <a:latin typeface="a고딕13" pitchFamily="18" charset="-127"/>
                <a:ea typeface="a고딕13" pitchFamily="18" charset="-127"/>
              </a:rPr>
              <a:t>틀린그림찾기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’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, ▲‘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열혈강호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(</a:t>
            </a:r>
            <a:r>
              <a:rPr lang="ko-KR" altLang="en-US" sz="1600" dirty="0" err="1">
                <a:latin typeface="a고딕13" pitchFamily="18" charset="-127"/>
                <a:ea typeface="a고딕13" pitchFamily="18" charset="-127"/>
              </a:rPr>
              <a:t>룽투코리아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)’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등이 있다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전체 온라인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종과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모바일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17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종 이며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모바일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게임 중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12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종은 해외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서비스 게임 </a:t>
            </a:r>
            <a:r>
              <a: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6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종은 국내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서비스 게임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244599"/>
            <a:ext cx="4040834" cy="530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303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</a:t>
            </a:r>
            <a:r>
              <a:rPr lang="ko-KR" altLang="en-US" sz="2400" spc="-150" dirty="0" err="1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모바일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시장 주요 토픽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0736" y="376454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설 연휴간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게임 성적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18538" y="1261541"/>
            <a:ext cx="687346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a고딕15" pitchFamily="18" charset="-127"/>
                <a:ea typeface="a고딕15" pitchFamily="18" charset="-127"/>
              </a:rPr>
              <a:t>[</a:t>
            </a:r>
            <a:r>
              <a:rPr lang="ko-KR" altLang="en-US" b="1" dirty="0" smtClean="0">
                <a:latin typeface="a고딕15" pitchFamily="18" charset="-127"/>
                <a:ea typeface="a고딕15" pitchFamily="18" charset="-127"/>
              </a:rPr>
              <a:t>더 </a:t>
            </a:r>
            <a:r>
              <a:rPr lang="ko-KR" altLang="en-US" b="1" dirty="0" err="1" smtClean="0">
                <a:latin typeface="a고딕15" pitchFamily="18" charset="-127"/>
                <a:ea typeface="a고딕15" pitchFamily="18" charset="-127"/>
              </a:rPr>
              <a:t>게임즈</a:t>
            </a:r>
            <a:r>
              <a:rPr lang="en-US" altLang="ko-KR" b="1" dirty="0" smtClean="0">
                <a:latin typeface="a고딕15" pitchFamily="18" charset="-127"/>
                <a:ea typeface="a고딕15" pitchFamily="18" charset="-127"/>
              </a:rPr>
              <a:t>]</a:t>
            </a:r>
            <a:r>
              <a:rPr lang="ko-KR" altLang="en-US" b="1" dirty="0" smtClean="0">
                <a:latin typeface="a고딕15" pitchFamily="18" charset="-127"/>
                <a:ea typeface="a고딕15" pitchFamily="18" charset="-127"/>
              </a:rPr>
              <a:t>나흘 간 설 연휴 </a:t>
            </a:r>
            <a:r>
              <a:rPr lang="ko-KR" altLang="en-US" b="1" dirty="0" err="1" smtClean="0">
                <a:latin typeface="a고딕15" pitchFamily="18" charset="-127"/>
                <a:ea typeface="a고딕15" pitchFamily="18" charset="-127"/>
              </a:rPr>
              <a:t>모바일</a:t>
            </a:r>
            <a:r>
              <a:rPr lang="ko-KR" altLang="en-US" b="1" dirty="0" smtClean="0">
                <a:latin typeface="a고딕15" pitchFamily="18" charset="-127"/>
                <a:ea typeface="a고딕15" pitchFamily="18" charset="-127"/>
              </a:rPr>
              <a:t> 게임 흥행성적은</a:t>
            </a:r>
            <a:r>
              <a:rPr lang="en-US" altLang="ko-KR" b="1" dirty="0" smtClean="0">
                <a:latin typeface="a고딕15" pitchFamily="18" charset="-127"/>
                <a:ea typeface="a고딕15" pitchFamily="18" charset="-127"/>
              </a:rPr>
              <a:t>? </a:t>
            </a:r>
            <a:r>
              <a:rPr lang="en-US" altLang="ko-KR" sz="1000" dirty="0" smtClean="0"/>
              <a:t>2018.02.18</a:t>
            </a:r>
            <a:r>
              <a:rPr lang="en-US" altLang="ko-KR" sz="1200" dirty="0" smtClean="0"/>
              <a:t> (</a:t>
            </a:r>
            <a:r>
              <a:rPr lang="en-US" altLang="ko-KR" sz="1200" dirty="0" smtClean="0">
                <a:hlinkClick r:id="rId2"/>
              </a:rPr>
              <a:t>http://www.thegames.co.kr/news/articleView.html?idxno=)202891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/>
          </a:p>
          <a:p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설 연휴간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 ‘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리니지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’ 판권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(IP)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활용 작품들의 최상위권 인기는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변동 없음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넷마블게임즈가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4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엔씨소트가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넥슨이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2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개 등의 매출 순위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10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위    권 내의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3N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(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넷마블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엔씨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넥슨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)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의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점유율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70%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기록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해외 게임업체의 경쟁력도 만만치 않음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‘</a:t>
            </a:r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클래시로얄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’의 경우 설 연휴를 포함 평상시에도 비교적 높은 매출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순위권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유지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‘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소녀전선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’은 최근 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업데이트를 통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해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매출순위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3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위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기록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장르별로 순위에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MMORPG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3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RPG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5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보드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1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전략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1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개가 포진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시장에서는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MMORPG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가 대세 장르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로 부각되나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리니지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’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IP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활용작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외에는 매출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10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위 ‘</a:t>
            </a:r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액스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’만이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MMORPG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로 상위권에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랭크되어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있음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-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업계 관계자는 “이달 중 기대작인 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‘</a:t>
            </a:r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검은사막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모바일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고딕13" pitchFamily="18" charset="-127"/>
                <a:ea typeface="a고딕13" pitchFamily="18" charset="-127"/>
              </a:rPr>
              <a:t>’ 출시가 예정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되어 있어 순위경쟁이 기대된다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”라고 전함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  <p:pic>
        <p:nvPicPr>
          <p:cNvPr id="1026" name="Picture 2" descr="C:\Users\kkm98\Desktop\가마우지\202891_32496_31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6481" y="1337743"/>
            <a:ext cx="4309966" cy="46782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512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9426" y="2951947"/>
            <a:ext cx="4013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300" dirty="0" smtClean="0">
                <a:ln w="104775" cmpd="tri">
                  <a:noFill/>
                </a:ln>
                <a:solidFill>
                  <a:srgbClr val="94C3B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4800" spc="300" dirty="0">
              <a:ln w="104775" cmpd="tri">
                <a:noFill/>
              </a:ln>
              <a:solidFill>
                <a:srgbClr val="94C3B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27629" y="3782944"/>
            <a:ext cx="1936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by Team, </a:t>
            </a:r>
            <a:r>
              <a:rPr lang="en-US" altLang="ko-KR" sz="1100" dirty="0" err="1" smtClean="0">
                <a:ln w="22225">
                  <a:noFill/>
                </a:ln>
                <a:solidFill>
                  <a:srgbClr val="94C3BB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Cat_Hand</a:t>
            </a:r>
            <a:endParaRPr lang="en-US" altLang="ko-KR" sz="1100" dirty="0">
              <a:ln w="22225">
                <a:noFill/>
              </a:ln>
              <a:solidFill>
                <a:srgbClr val="94C3BB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  <a:endParaRPr lang="en-US" altLang="ko-KR" sz="900" dirty="0">
              <a:ln w="22225">
                <a:noFill/>
              </a:ln>
              <a:solidFill>
                <a:srgbClr val="94C3BB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833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CONTENTS</a:t>
              </a:r>
              <a:endParaRPr lang="ko-KR" altLang="en-US" sz="2800" spc="-1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1114671" y="169157"/>
            <a:ext cx="10463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 smtClean="0">
                <a:ln w="22225">
                  <a:noFill/>
                </a:ln>
                <a:solidFill>
                  <a:srgbClr val="94C3BB"/>
                </a:solidFill>
                <a:effectLst>
                  <a:glow rad="88900">
                    <a:srgbClr val="E3781F">
                      <a:alpha val="7000"/>
                    </a:srgbClr>
                  </a:glow>
                </a:effectLst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Project, Mobile</a:t>
            </a:r>
            <a:endParaRPr lang="en-US" altLang="ko-KR" sz="900" dirty="0">
              <a:ln w="22225">
                <a:noFill/>
              </a:ln>
              <a:solidFill>
                <a:srgbClr val="94C3BB"/>
              </a:solidFill>
              <a:effectLst>
                <a:glow rad="88900">
                  <a:srgbClr val="E3781F">
                    <a:alpha val="7000"/>
                  </a:srgbClr>
                </a:glow>
              </a:effectLs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Picture 2" descr="C:\Users\PC\Desktop\게임아카데미\시장조사\팀로고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6031" y="6306293"/>
            <a:ext cx="424890" cy="4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그룹 107"/>
          <p:cNvGrpSpPr/>
          <p:nvPr/>
        </p:nvGrpSpPr>
        <p:grpSpPr>
          <a:xfrm>
            <a:off x="3922462" y="1289927"/>
            <a:ext cx="3498155" cy="1338733"/>
            <a:chOff x="325154" y="1843486"/>
            <a:chExt cx="3498155" cy="1338733"/>
          </a:xfrm>
        </p:grpSpPr>
        <p:sp>
          <p:nvSpPr>
            <p:cNvPr id="3" name="TextBox 2"/>
            <p:cNvSpPr txBox="1"/>
            <p:nvPr/>
          </p:nvSpPr>
          <p:spPr>
            <a:xfrm>
              <a:off x="426864" y="2258889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인기 순위 </a:t>
              </a:r>
              <a:r>
                <a:rPr lang="en-US" altLang="ko-KR" dirty="0" smtClean="0">
                  <a:ea typeface="나눔스퀘어"/>
                </a:rPr>
                <a:t>top20</a:t>
              </a:r>
            </a:p>
            <a:p>
              <a:pPr algn="ctr"/>
              <a:endParaRPr lang="en-US" altLang="ko-KR" dirty="0">
                <a:ea typeface="나눔스퀘어"/>
              </a:endParaRPr>
            </a:p>
            <a:p>
              <a:pPr algn="ctr"/>
              <a:r>
                <a:rPr lang="ko-KR" altLang="en-US" dirty="0" smtClean="0">
                  <a:ea typeface="나눔스퀘어"/>
                </a:rPr>
                <a:t>주요 게임 소개</a:t>
              </a:r>
              <a:r>
                <a:rPr lang="en-US" altLang="ko-KR" dirty="0" smtClean="0">
                  <a:ea typeface="나눔스퀘어"/>
                </a:rPr>
                <a:t>(</a:t>
              </a:r>
              <a:r>
                <a:rPr lang="ko-KR" altLang="en-US" dirty="0" smtClean="0">
                  <a:ea typeface="나눔스퀘어"/>
                </a:rPr>
                <a:t>인기</a:t>
              </a:r>
              <a:r>
                <a:rPr lang="en-US" altLang="ko-KR" dirty="0" smtClean="0">
                  <a:ea typeface="나눔스퀘어"/>
                </a:rPr>
                <a:t>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5154" y="1843486"/>
              <a:ext cx="737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3030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::  1. </a:t>
              </a:r>
              <a:endParaRPr lang="ko-KR" altLang="en-US" sz="2000" dirty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062856" y="1843486"/>
              <a:ext cx="2760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인기  분석</a:t>
              </a:r>
              <a:endParaRPr lang="ko-KR" altLang="en-US" dirty="0">
                <a:ea typeface="나눔스퀘어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3922462" y="3258113"/>
            <a:ext cx="3774200" cy="1292662"/>
            <a:chOff x="325154" y="4189728"/>
            <a:chExt cx="3774200" cy="1292662"/>
          </a:xfrm>
        </p:grpSpPr>
        <p:sp>
          <p:nvSpPr>
            <p:cNvPr id="117" name="TextBox 116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매출 순위 </a:t>
              </a:r>
              <a:r>
                <a:rPr lang="en-US" altLang="ko-KR" dirty="0" smtClean="0">
                  <a:ea typeface="나눔스퀘어"/>
                </a:rPr>
                <a:t>top20</a:t>
              </a:r>
              <a:endParaRPr lang="ko-KR" altLang="en-US" dirty="0">
                <a:ea typeface="나눔스퀘어"/>
              </a:endParaRPr>
            </a:p>
            <a:p>
              <a:pPr algn="ctr"/>
              <a:endParaRPr lang="ko-KR" altLang="en-US" dirty="0">
                <a:ea typeface="나눔스퀘어"/>
              </a:endParaRPr>
            </a:p>
            <a:p>
              <a:pPr algn="ctr"/>
              <a:r>
                <a:rPr lang="ko-KR" altLang="en-US" dirty="0" smtClean="0"/>
                <a:t>주요 게임 소개</a:t>
              </a:r>
              <a:r>
                <a:rPr lang="en-US" altLang="ko-KR" dirty="0" smtClean="0"/>
                <a:t> (</a:t>
              </a:r>
              <a:r>
                <a:rPr lang="ko-KR" altLang="en-US" dirty="0" smtClean="0"/>
                <a:t>매출</a:t>
              </a:r>
              <a:r>
                <a:rPr lang="en-US" altLang="ko-KR" dirty="0" smtClean="0"/>
                <a:t>)</a:t>
              </a:r>
              <a:endParaRPr lang="ko-KR" altLang="en-US" dirty="0">
                <a:ea typeface="나눔스퀘어"/>
              </a:endParaRP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325154" y="3180438"/>
                <a:ext cx="73770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30302A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::  2. </a:t>
                </a:r>
                <a:endParaRPr lang="ko-KR" altLang="en-US" sz="2000" dirty="0">
                  <a:solidFill>
                    <a:srgbClr val="3030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 smtClean="0">
                    <a:ea typeface="나눔스퀘어"/>
                  </a:rPr>
                  <a:t>모바일</a:t>
                </a:r>
                <a:r>
                  <a:rPr lang="ko-KR" altLang="en-US" dirty="0" smtClean="0">
                    <a:ea typeface="나눔스퀘어"/>
                  </a:rPr>
                  <a:t> 시장 매출 분석</a:t>
                </a:r>
                <a:endParaRPr lang="ko-KR" altLang="en-US" dirty="0">
                  <a:ea typeface="나눔스퀘어"/>
                </a:endParaRPr>
              </a:p>
            </p:txBody>
          </p:sp>
        </p:grpSp>
      </p:grpSp>
      <p:grpSp>
        <p:nvGrpSpPr>
          <p:cNvPr id="20" name="그룹 19"/>
          <p:cNvGrpSpPr/>
          <p:nvPr/>
        </p:nvGrpSpPr>
        <p:grpSpPr>
          <a:xfrm>
            <a:off x="3916606" y="5124953"/>
            <a:ext cx="3774200" cy="1292662"/>
            <a:chOff x="325154" y="4189728"/>
            <a:chExt cx="3774200" cy="1292662"/>
          </a:xfrm>
        </p:grpSpPr>
        <p:sp>
          <p:nvSpPr>
            <p:cNvPr id="23" name="TextBox 22"/>
            <p:cNvSpPr txBox="1"/>
            <p:nvPr/>
          </p:nvSpPr>
          <p:spPr>
            <a:xfrm>
              <a:off x="426864" y="4559060"/>
              <a:ext cx="3396445" cy="923330"/>
            </a:xfrm>
            <a:prstGeom prst="rect">
              <a:avLst/>
            </a:prstGeom>
            <a:noFill/>
            <a:ln w="38100">
              <a:solidFill>
                <a:srgbClr val="94C3BB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ea typeface="나눔스퀘어"/>
                </a:rPr>
                <a:t>순위 분석 정리</a:t>
              </a:r>
              <a:endParaRPr lang="en-US" altLang="ko-KR" dirty="0" smtClean="0">
                <a:ea typeface="나눔스퀘어"/>
              </a:endParaRPr>
            </a:p>
            <a:p>
              <a:pPr algn="ctr"/>
              <a:endParaRPr lang="ko-KR" altLang="en-US" dirty="0">
                <a:ea typeface="나눔스퀘어"/>
              </a:endParaRPr>
            </a:p>
            <a:p>
              <a:pPr algn="ctr"/>
              <a:r>
                <a:rPr lang="ko-KR" altLang="en-US" dirty="0" err="1" smtClean="0">
                  <a:ea typeface="나눔스퀘어"/>
                </a:rPr>
                <a:t>모바일</a:t>
              </a:r>
              <a:r>
                <a:rPr lang="ko-KR" altLang="en-US" dirty="0" smtClean="0">
                  <a:ea typeface="나눔스퀘어"/>
                </a:rPr>
                <a:t> 시장 주요 토픽</a:t>
              </a:r>
              <a:endParaRPr lang="ko-KR" altLang="en-US" dirty="0">
                <a:ea typeface="나눔스퀘어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325154" y="4189728"/>
              <a:ext cx="3774200" cy="400110"/>
              <a:chOff x="325154" y="3180438"/>
              <a:chExt cx="3774200" cy="400110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325154" y="3180438"/>
                <a:ext cx="7505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30302A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::  3. </a:t>
                </a:r>
                <a:endParaRPr lang="ko-KR" altLang="en-US" sz="2000" dirty="0">
                  <a:solidFill>
                    <a:srgbClr val="30302A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062856" y="3180438"/>
                <a:ext cx="3036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ea typeface="나눔스퀘어"/>
                  </a:rPr>
                  <a:t>격주간 </a:t>
                </a:r>
                <a:r>
                  <a:rPr lang="ko-KR" altLang="en-US" dirty="0" err="1" smtClean="0">
                    <a:ea typeface="나눔스퀘어"/>
                  </a:rPr>
                  <a:t>모바일</a:t>
                </a:r>
                <a:r>
                  <a:rPr lang="ko-KR" altLang="en-US" dirty="0" smtClean="0">
                    <a:ea typeface="나눔스퀘어"/>
                  </a:rPr>
                  <a:t> 시장 소식</a:t>
                </a:r>
                <a:endParaRPr lang="ko-KR" altLang="en-US" dirty="0">
                  <a:ea typeface="나눔스퀘어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827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2" y="229970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err="1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인기 순위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74106" y="353081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인기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11~22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625746"/>
              </p:ext>
            </p:extLst>
          </p:nvPr>
        </p:nvGraphicFramePr>
        <p:xfrm>
          <a:off x="773737" y="887231"/>
          <a:ext cx="483022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1292400"/>
                <a:gridCol w="2817821"/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11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( -</a:t>
                      </a:r>
                      <a:r>
                        <a:rPr lang="en-US" altLang="ko-KR" sz="1400" b="0" baseline="0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Rider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2017.07.17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아케이드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22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12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 smtClean="0">
                          <a:latin typeface="a고딕15" pitchFamily="18" charset="-127"/>
                          <a:ea typeface="a고딕15" pitchFamily="18" charset="-127"/>
                        </a:rPr>
                        <a:t>(</a:t>
                      </a:r>
                      <a:r>
                        <a:rPr lang="ko-KR" altLang="en-US" sz="1400" b="0" dirty="0" smtClean="0">
                          <a:latin typeface="a고딕15" pitchFamily="18" charset="-127"/>
                          <a:ea typeface="a고딕15" pitchFamily="18" charset="-127"/>
                        </a:rPr>
                        <a:t>신규</a:t>
                      </a:r>
                      <a:r>
                        <a:rPr lang="en-US" altLang="ko-KR" sz="1400" b="0" dirty="0" smtClean="0">
                          <a:latin typeface="a고딕15" pitchFamily="18" charset="-127"/>
                          <a:ea typeface="a고딕15" pitchFamily="18" charset="-127"/>
                        </a:rPr>
                        <a:t>)</a:t>
                      </a:r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뱅드림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! </a:t>
                      </a: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걸즈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밴드 파티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2018.02.05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음악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3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13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( 4↓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회사탈출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- 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탈출게임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2017.10.16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캐주얼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X(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구글게임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14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( 2↓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드래곤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원정대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2018.01.17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19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15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위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( 2↓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sz="1400" b="1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연인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M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2017.12.19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 </a:t>
                      </a:r>
                      <a:r>
                        <a:rPr 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0" kern="1200" dirty="0" err="1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sz="1400" b="0" kern="1200" dirty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24</a:t>
                      </a:r>
                      <a:r>
                        <a:rPr 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94843"/>
              </p:ext>
            </p:extLst>
          </p:nvPr>
        </p:nvGraphicFramePr>
        <p:xfrm>
          <a:off x="6617732" y="887231"/>
          <a:ext cx="475244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1292400"/>
                <a:gridCol w="2740041"/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16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( 4↑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1LINE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-one-stroke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2017.05.23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퍼즐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140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17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신규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앙상블스타즈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 </a:t>
                      </a:r>
                      <a:r>
                        <a:rPr lang="en-US" altLang="ko-KR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2018.01.29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시뮬레이션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30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18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Finger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Driver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2018.01.10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아케이드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25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19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spc="-15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 314↑ )</a:t>
                      </a:r>
                      <a:endParaRPr lang="ko-KR" altLang="ko-KR" sz="1400" b="0" kern="100" spc="-15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오늘도 환생 차원의 기사단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2015.10.01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102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20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( 5↑ 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스도쿠</a:t>
                      </a:r>
                      <a:endParaRPr lang="ko-KR" altLang="ko-KR" sz="14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2017.09.07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보드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X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2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98120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39" y="198120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39" y="424815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04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2" y="229970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err="1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인기 순위</a:t>
            </a:r>
            <a:r>
              <a:rPr lang="ko-KR" altLang="en-US" sz="2400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74106" y="353081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인기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1~10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176374"/>
              </p:ext>
            </p:extLst>
          </p:nvPr>
        </p:nvGraphicFramePr>
        <p:xfrm>
          <a:off x="773737" y="887231"/>
          <a:ext cx="483022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1292400"/>
                <a:gridCol w="2817821"/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( 15↑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레이싱스타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2018.01.29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레이싱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18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2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( 15↓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야생의 땅 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듀랑고</a:t>
                      </a:r>
                      <a:endParaRPr lang="en-US" altLang="ko-KR" sz="14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2018.01.24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6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3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( 3↑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Knife Hit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2018.01.21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아케이드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11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4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Free Fire-Battlegrounds</a:t>
                      </a:r>
                      <a:endParaRPr lang="ko-KR" altLang="ko-KR" sz="14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2017.10.1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액션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5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위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( 3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그랜드체이스</a:t>
                      </a:r>
                      <a:endParaRPr lang="en-US" altLang="ko-KR" sz="14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2018.01.29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수집형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249351"/>
              </p:ext>
            </p:extLst>
          </p:nvPr>
        </p:nvGraphicFramePr>
        <p:xfrm>
          <a:off x="6617732" y="887231"/>
          <a:ext cx="475244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1292400"/>
                <a:gridCol w="2740041"/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6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슈퍼진화스토리</a:t>
                      </a:r>
                      <a:endParaRPr lang="en-US" altLang="ko-KR" sz="14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2018.01.29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수집형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9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7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( 4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피기붐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en-US" altLang="ko-KR" sz="14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2018.01.27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캐쥬얼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82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8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렐릭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신의 노래</a:t>
                      </a:r>
                      <a:endParaRPr lang="ko-KR" altLang="ko-KR" sz="14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2018.01.29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118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9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Pixel Art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2017.10.16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퍼즐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31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10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</a:t>
                      </a:r>
                      <a:r>
                        <a:rPr lang="ko-KR" altLang="en-US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신규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신선</a:t>
                      </a:r>
                      <a:endParaRPr lang="en-US" altLang="ko-KR" sz="14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2018.2.5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-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74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19" y="5426075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793213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9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0736" y="376454"/>
            <a:ext cx="4283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오늘도 환생 차원의 기사단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앙상블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스타즈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for </a:t>
            </a:r>
            <a:r>
              <a:rPr lang="en-US" altLang="ko-KR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kakao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4696" y="773702"/>
            <a:ext cx="442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오늘도 환생 차원의 기사단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인기 </a:t>
            </a:r>
            <a:r>
              <a:rPr lang="en-US" altLang="ko-KR" dirty="0" smtClean="0"/>
              <a:t>19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7" t="15274" r="25093" b="67209"/>
          <a:stretch/>
        </p:blipFill>
        <p:spPr bwMode="auto">
          <a:xfrm>
            <a:off x="342669" y="1280150"/>
            <a:ext cx="503762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8" t="30361" r="24819" b="52129"/>
          <a:stretch/>
        </p:blipFill>
        <p:spPr bwMode="auto">
          <a:xfrm>
            <a:off x="342669" y="2528623"/>
            <a:ext cx="5025198" cy="1075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8" t="39036" r="24638" b="43615"/>
          <a:stretch/>
        </p:blipFill>
        <p:spPr bwMode="auto">
          <a:xfrm>
            <a:off x="6096000" y="1280150"/>
            <a:ext cx="5037627" cy="107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330240" y="3798281"/>
            <a:ext cx="1150753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864" y="3836364"/>
            <a:ext cx="426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앙상블 </a:t>
            </a:r>
            <a:r>
              <a:rPr lang="ko-KR" altLang="en-US" b="1" dirty="0" err="1" smtClean="0"/>
              <a:t>스타즈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for </a:t>
            </a:r>
            <a:r>
              <a:rPr lang="en-US" altLang="ko-KR" b="1" dirty="0" err="1" smtClean="0"/>
              <a:t>Kakao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인기 </a:t>
            </a:r>
            <a:r>
              <a:rPr lang="en-US" altLang="ko-KR" dirty="0" smtClean="0"/>
              <a:t>17</a:t>
            </a:r>
            <a:r>
              <a:rPr lang="ko-KR" altLang="en-US" dirty="0" smtClean="0"/>
              <a:t>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0" y="2529887"/>
            <a:ext cx="502519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4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차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길드레이드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비공정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컨텐츠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등의 업데이트와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페이스북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이벤트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를 통한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홍보효과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로 인해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격주 대비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314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위나 상승한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19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위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차지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16764" y="4910363"/>
            <a:ext cx="4061397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일본에서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흥행에 성공한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여성향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국민 프로듀서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게임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앙상블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스타즈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가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01/29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정식으로 출시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 </a:t>
            </a:r>
            <a:endParaRPr lang="en-US" altLang="ko-KR" sz="1600" dirty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출시와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함께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런칭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이벤트를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통해 인기순위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17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위를 차지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5" t="24231" r="22404" b="41368"/>
          <a:stretch/>
        </p:blipFill>
        <p:spPr bwMode="auto">
          <a:xfrm>
            <a:off x="330240" y="5504002"/>
            <a:ext cx="3867724" cy="118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5" t="27051" r="20168" b="40000"/>
          <a:stretch/>
        </p:blipFill>
        <p:spPr bwMode="auto">
          <a:xfrm>
            <a:off x="330240" y="4205696"/>
            <a:ext cx="3867724" cy="118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6" t="18846" r="27717" b="4616"/>
          <a:stretch/>
        </p:blipFill>
        <p:spPr bwMode="auto">
          <a:xfrm>
            <a:off x="8490079" y="4205696"/>
            <a:ext cx="2631119" cy="2483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9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300370" y="1306674"/>
            <a:ext cx="3349424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동명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만화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뱅 드림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!”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의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IP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를 활용</a:t>
            </a:r>
            <a:r>
              <a:rPr lang="ko-KR" altLang="en-US" sz="1600" dirty="0">
                <a:latin typeface="a고딕13" pitchFamily="18" charset="-127"/>
                <a:ea typeface="a고딕13" pitchFamily="18" charset="-127"/>
              </a:rPr>
              <a:t>한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2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월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5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일 출시한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리듬 게임 기반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아이돌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육성 게임</a:t>
            </a:r>
            <a:r>
              <a:rPr lang="en-US" altLang="ko-KR" sz="1600" dirty="0"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대대적인 마케팅과 사전예약으로 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런칭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맞이 유저 이입을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확실히 했고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성우 초청 행사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등의 이벤트로 유저를 사로잡을 예정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</a:t>
            </a:r>
            <a:endParaRPr lang="en-US" altLang="ko-KR" sz="1600" dirty="0" smtClean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1026" name="Picture 2" descr="C:\Users\PC\Desktop\그림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80" y="1306674"/>
            <a:ext cx="3349424" cy="208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0736" y="376454"/>
            <a:ext cx="2491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뱅드림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!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걸즈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밴드 파티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신선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773702"/>
            <a:ext cx="407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뱅드림</a:t>
            </a:r>
            <a:r>
              <a:rPr lang="en-US" altLang="ko-KR" b="1" dirty="0" smtClean="0"/>
              <a:t>! </a:t>
            </a:r>
            <a:r>
              <a:rPr lang="ko-KR" altLang="en-US" b="1" dirty="0" err="1" smtClean="0"/>
              <a:t>걸즈</a:t>
            </a:r>
            <a:r>
              <a:rPr lang="ko-KR" altLang="en-US" b="1" dirty="0" smtClean="0"/>
              <a:t> 밴드 파티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인기 </a:t>
            </a:r>
            <a:r>
              <a:rPr lang="en-US" altLang="ko-KR" b="1" dirty="0" smtClean="0"/>
              <a:t>12</a:t>
            </a:r>
            <a:r>
              <a:rPr lang="ko-KR" altLang="en-US" b="1" dirty="0" smtClean="0"/>
              <a:t>위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481544" y="3798281"/>
            <a:ext cx="111682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2" t="18312" r="20301" b="5381"/>
          <a:stretch/>
        </p:blipFill>
        <p:spPr bwMode="auto">
          <a:xfrm>
            <a:off x="330240" y="1306674"/>
            <a:ext cx="3349424" cy="204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4696" y="3804165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smtClean="0"/>
              <a:t>신선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인기 </a:t>
            </a:r>
            <a:r>
              <a:rPr lang="en-US" altLang="ko-KR" b="1" dirty="0" smtClean="0"/>
              <a:t>10</a:t>
            </a:r>
            <a:r>
              <a:rPr lang="ko-KR" altLang="en-US" b="1" dirty="0" smtClean="0"/>
              <a:t>위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pic>
        <p:nvPicPr>
          <p:cNvPr id="2052" name="Picture 4" descr="C:\Users\LG\Desktop\201802061102052c23fc66-a815-4ff4-a554-29d8f1a7c4a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0" y="4382599"/>
            <a:ext cx="3966610" cy="2348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1" t="20455" r="23103" b="62731"/>
          <a:stretch/>
        </p:blipFill>
        <p:spPr bwMode="auto">
          <a:xfrm>
            <a:off x="5621761" y="4269770"/>
            <a:ext cx="5499203" cy="101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621764" y="5377500"/>
            <a:ext cx="549920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연인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형님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dirty="0" err="1" smtClean="0">
                <a:latin typeface="a고딕13" pitchFamily="18" charset="-127"/>
                <a:ea typeface="a고딕13" pitchFamily="18" charset="-127"/>
              </a:rPr>
              <a:t>파천일검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 등 </a:t>
            </a:r>
            <a:r>
              <a:rPr lang="ko-KR" altLang="en-US" sz="1600" b="1" dirty="0">
                <a:latin typeface="a고딕13" pitchFamily="18" charset="-127"/>
                <a:ea typeface="a고딕13" pitchFamily="18" charset="-127"/>
              </a:rPr>
              <a:t>총 </a:t>
            </a:r>
            <a:r>
              <a:rPr lang="en-US" altLang="ko-KR" sz="1600" b="1" dirty="0">
                <a:latin typeface="a고딕13" pitchFamily="18" charset="-127"/>
                <a:ea typeface="a고딕13" pitchFamily="18" charset="-127"/>
              </a:rPr>
              <a:t>15</a:t>
            </a:r>
            <a:r>
              <a:rPr lang="ko-KR" altLang="en-US" sz="1600" b="1" dirty="0">
                <a:latin typeface="a고딕13" pitchFamily="18" charset="-127"/>
                <a:ea typeface="a고딕13" pitchFamily="18" charset="-127"/>
              </a:rPr>
              <a:t>개의 게임을 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개발 및 서비스 중인 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sz="1600" b="1" dirty="0" err="1" smtClean="0">
                <a:latin typeface="a고딕13" pitchFamily="18" charset="-127"/>
                <a:ea typeface="a고딕13" pitchFamily="18" charset="-127"/>
              </a:rPr>
              <a:t>팡스카이</a:t>
            </a:r>
            <a:r>
              <a:rPr lang="en-US" altLang="ko-KR" sz="1600" b="1" dirty="0" smtClean="0"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의</a:t>
            </a:r>
            <a:r>
              <a:rPr lang="ko-KR" altLang="en-US" sz="1600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2018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년 첫 게임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r>
              <a:rPr lang="ko-KR" altLang="en-US" sz="1600" u="sng" dirty="0" smtClean="0">
                <a:latin typeface="a고딕13" pitchFamily="18" charset="-127"/>
                <a:ea typeface="a고딕13" pitchFamily="18" charset="-127"/>
              </a:rPr>
              <a:t>뛰어난 그래픽과 다작 개발사의 노하우가 </a:t>
            </a:r>
            <a:r>
              <a:rPr lang="ko-KR" altLang="en-US" sz="1600" u="sng" dirty="0" err="1" smtClean="0">
                <a:latin typeface="a고딕13" pitchFamily="18" charset="-127"/>
                <a:ea typeface="a고딕13" pitchFamily="18" charset="-127"/>
              </a:rPr>
              <a:t>녹여져있는</a:t>
            </a:r>
            <a:r>
              <a:rPr lang="ko-KR" altLang="en-US" sz="1600" u="sng" dirty="0" smtClean="0">
                <a:latin typeface="a고딕13" pitchFamily="18" charset="-127"/>
                <a:ea typeface="a고딕13" pitchFamily="18" charset="-127"/>
              </a:rPr>
              <a:t> 게임이라는 평가와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sz="1600" b="1" dirty="0" smtClean="0">
                <a:solidFill>
                  <a:srgbClr val="FF0000"/>
                </a:solidFill>
                <a:latin typeface="a고딕13" pitchFamily="18" charset="-127"/>
                <a:ea typeface="a고딕13" pitchFamily="18" charset="-127"/>
              </a:rPr>
              <a:t>오히려 다작 개발사의 운영 부진을 우려하는 평가</a:t>
            </a:r>
            <a:r>
              <a:rPr lang="ko-KR" altLang="en-US" sz="1600" dirty="0" smtClean="0">
                <a:latin typeface="a고딕13" pitchFamily="18" charset="-127"/>
                <a:ea typeface="a고딕13" pitchFamily="18" charset="-127"/>
              </a:rPr>
              <a:t>로 양분화 되어있는 상황이다</a:t>
            </a:r>
            <a:r>
              <a:rPr lang="en-US" altLang="ko-KR" sz="1600" dirty="0" smtClean="0">
                <a:latin typeface="a고딕13" pitchFamily="18" charset="-127"/>
                <a:ea typeface="a고딕13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14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30240" y="22997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게임 소개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인기</a:t>
            </a:r>
            <a:r>
              <a:rPr lang="en-US" altLang="ko-KR" sz="2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60736" y="376454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 err="1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레이싱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스타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M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696" y="844038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 err="1" smtClean="0"/>
              <a:t>레이싱</a:t>
            </a:r>
            <a:r>
              <a:rPr lang="ko-KR" altLang="en-US" b="1" dirty="0" smtClean="0"/>
              <a:t> 스타</a:t>
            </a:r>
            <a:r>
              <a:rPr lang="en-US" altLang="ko-KR" b="1" dirty="0" smtClean="0"/>
              <a:t>M(</a:t>
            </a:r>
            <a:r>
              <a:rPr lang="ko-KR" altLang="en-US" b="1" dirty="0" smtClean="0"/>
              <a:t>인기 </a:t>
            </a:r>
            <a:r>
              <a:rPr lang="en-US" altLang="ko-KR" b="1" dirty="0" smtClean="0"/>
              <a:t>1</a:t>
            </a:r>
            <a:r>
              <a:rPr lang="ko-KR" altLang="en-US" b="1" dirty="0" smtClean="0"/>
              <a:t>위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817819" y="3445137"/>
            <a:ext cx="3615265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n-US" altLang="ko-KR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1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월 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29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일 출시된 </a:t>
            </a:r>
            <a:r>
              <a:rPr lang="ko-KR" altLang="en-US" b="1" dirty="0" smtClean="0">
                <a:latin typeface="a고딕13" pitchFamily="18" charset="-127"/>
                <a:ea typeface="a고딕13" pitchFamily="18" charset="-127"/>
              </a:rPr>
              <a:t>캐주얼 </a:t>
            </a:r>
            <a:r>
              <a:rPr lang="ko-KR" altLang="en-US" b="1" dirty="0" err="1" smtClean="0">
                <a:latin typeface="a고딕13" pitchFamily="18" charset="-127"/>
                <a:ea typeface="a고딕13" pitchFamily="18" charset="-127"/>
              </a:rPr>
              <a:t>레이싱</a:t>
            </a:r>
            <a:r>
              <a:rPr lang="ko-KR" altLang="en-US" b="1" dirty="0" smtClean="0">
                <a:latin typeface="a고딕13" pitchFamily="18" charset="-127"/>
                <a:ea typeface="a고딕13" pitchFamily="18" charset="-127"/>
              </a:rPr>
              <a:t> 게임 </a:t>
            </a:r>
            <a:r>
              <a:rPr lang="en-US" altLang="ko-KR" b="1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b="1" dirty="0" err="1" smtClean="0">
                <a:latin typeface="a고딕13" pitchFamily="18" charset="-127"/>
                <a:ea typeface="a고딕13" pitchFamily="18" charset="-127"/>
              </a:rPr>
              <a:t>레이싱</a:t>
            </a:r>
            <a:r>
              <a:rPr lang="ko-KR" altLang="en-US" b="1" dirty="0" smtClean="0">
                <a:latin typeface="a고딕13" pitchFamily="18" charset="-127"/>
                <a:ea typeface="a고딕13" pitchFamily="18" charset="-127"/>
              </a:rPr>
              <a:t> 스타</a:t>
            </a:r>
            <a:r>
              <a:rPr lang="en-US" altLang="ko-KR" b="1" dirty="0" smtClean="0"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가 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1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위를 차지했다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.</a:t>
            </a:r>
            <a:endParaRPr lang="en-US" altLang="ko-KR" b="1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ko-KR" altLang="en-US" b="1" dirty="0" smtClean="0">
                <a:latin typeface="a고딕13" pitchFamily="18" charset="-127"/>
                <a:ea typeface="a고딕13" pitchFamily="18" charset="-127"/>
              </a:rPr>
              <a:t>인기 </a:t>
            </a:r>
            <a:r>
              <a:rPr lang="ko-KR" altLang="en-US" b="1" dirty="0" err="1" smtClean="0">
                <a:latin typeface="a고딕13" pitchFamily="18" charset="-127"/>
                <a:ea typeface="a고딕13" pitchFamily="18" charset="-127"/>
              </a:rPr>
              <a:t>아이돌</a:t>
            </a:r>
            <a:r>
              <a:rPr lang="ko-KR" altLang="en-US" b="1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dirty="0" err="1" smtClean="0">
                <a:latin typeface="a고딕13" pitchFamily="18" charset="-127"/>
                <a:ea typeface="a고딕13" pitchFamily="18" charset="-127"/>
              </a:rPr>
              <a:t>에이핑크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”, </a:t>
            </a:r>
            <a:r>
              <a:rPr lang="ko-KR" altLang="en-US" dirty="0" err="1" smtClean="0">
                <a:latin typeface="a고딕13" pitchFamily="18" charset="-127"/>
                <a:ea typeface="a고딕13" pitchFamily="18" charset="-127"/>
              </a:rPr>
              <a:t>랩퍼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 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“</a:t>
            </a:r>
            <a:r>
              <a:rPr lang="ko-KR" altLang="en-US" dirty="0" err="1" smtClean="0">
                <a:latin typeface="a고딕13" pitchFamily="18" charset="-127"/>
                <a:ea typeface="a고딕13" pitchFamily="18" charset="-127"/>
              </a:rPr>
              <a:t>마이크로닷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”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을 내세우며 </a:t>
            </a:r>
            <a:r>
              <a:rPr lang="ko-KR" altLang="en-US" b="1" dirty="0" smtClean="0">
                <a:latin typeface="a고딕13" pitchFamily="18" charset="-127"/>
                <a:ea typeface="a고딕13" pitchFamily="18" charset="-127"/>
              </a:rPr>
              <a:t>광고</a:t>
            </a:r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하</a:t>
            </a:r>
            <a:r>
              <a:rPr lang="ko-KR" altLang="en-US" dirty="0">
                <a:latin typeface="a고딕13" pitchFamily="18" charset="-127"/>
                <a:ea typeface="a고딕13" pitchFamily="18" charset="-127"/>
              </a:rPr>
              <a:t>며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, </a:t>
            </a:r>
            <a:r>
              <a:rPr lang="ko-KR" altLang="en-US" b="1" dirty="0" smtClean="0">
                <a:latin typeface="a고딕13" pitchFamily="18" charset="-127"/>
                <a:ea typeface="a고딕13" pitchFamily="18" charset="-127"/>
              </a:rPr>
              <a:t>상금 </a:t>
            </a:r>
            <a:r>
              <a:rPr lang="en-US" altLang="ko-KR" b="1" dirty="0" smtClean="0">
                <a:latin typeface="a고딕13" pitchFamily="18" charset="-127"/>
                <a:ea typeface="a고딕13" pitchFamily="18" charset="-127"/>
              </a:rPr>
              <a:t>1</a:t>
            </a:r>
            <a:r>
              <a:rPr lang="ko-KR" altLang="en-US" b="1" dirty="0" smtClean="0">
                <a:latin typeface="a고딕13" pitchFamily="18" charset="-127"/>
                <a:ea typeface="a고딕13" pitchFamily="18" charset="-127"/>
              </a:rPr>
              <a:t>억 그리고 외제 자동차까지 </a:t>
            </a:r>
            <a:endParaRPr lang="en-US" altLang="ko-KR" b="1" dirty="0" smtClean="0">
              <a:latin typeface="a고딕13" pitchFamily="18" charset="-127"/>
              <a:ea typeface="a고딕13" pitchFamily="18" charset="-127"/>
            </a:endParaRPr>
          </a:p>
          <a:p>
            <a:pPr algn="just"/>
            <a:r>
              <a:rPr lang="ko-KR" altLang="en-US" dirty="0" smtClean="0">
                <a:latin typeface="a고딕13" pitchFamily="18" charset="-127"/>
                <a:ea typeface="a고딕13" pitchFamily="18" charset="-127"/>
              </a:rPr>
              <a:t>유저들의 눈을 사로잡기엔 충분한 요소들로 넘쳐났다</a:t>
            </a:r>
            <a:r>
              <a:rPr lang="en-US" altLang="ko-KR" dirty="0" smtClean="0">
                <a:latin typeface="a고딕13" pitchFamily="18" charset="-127"/>
                <a:ea typeface="a고딕13" pitchFamily="18" charset="-127"/>
              </a:rPr>
              <a:t>.</a:t>
            </a:r>
          </a:p>
          <a:p>
            <a:pPr algn="just"/>
            <a:endParaRPr lang="en-US" altLang="ko-KR" dirty="0" smtClean="0">
              <a:latin typeface="a고딕13" pitchFamily="18" charset="-127"/>
              <a:ea typeface="a고딕13" pitchFamily="18" charset="-127"/>
            </a:endParaRPr>
          </a:p>
        </p:txBody>
      </p:sp>
      <p:pic>
        <p:nvPicPr>
          <p:cNvPr id="3074" name="Picture 2" descr="C:\Users\LG\Desktop\카페로고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40" y="1279337"/>
            <a:ext cx="5429589" cy="17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G\Desktop\1억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39" y="3445138"/>
            <a:ext cx="5429589" cy="28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LG\Desktop\미니쿠퍼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19" y="1279337"/>
            <a:ext cx="3615266" cy="17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8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347336"/>
              </p:ext>
            </p:extLst>
          </p:nvPr>
        </p:nvGraphicFramePr>
        <p:xfrm>
          <a:off x="6617732" y="887231"/>
          <a:ext cx="475244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1292400"/>
                <a:gridCol w="2740041"/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16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( 5↓ 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300" kern="12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게임명</a:t>
                      </a:r>
                      <a:r>
                        <a:rPr lang="ko-KR" altLang="en-US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en-US" altLang="ko-KR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열혈강호</a:t>
                      </a:r>
                      <a:r>
                        <a:rPr lang="en-US" altLang="ko-KR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m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출시일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2017.01.10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장르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액션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앱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스토어 순위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35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위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17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( 1↓)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로드모바일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 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2016.04.27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 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전략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 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30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18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( -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게임명</a:t>
                      </a:r>
                      <a:r>
                        <a:rPr lang="ko-KR" altLang="en-US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en-US" altLang="ko-KR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1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짐의강산</a:t>
                      </a:r>
                      <a:endParaRPr lang="en-US" altLang="ko-KR" sz="14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출시일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2016.08.08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장르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전략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앱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스토어 순위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62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19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(10↑)</a:t>
                      </a: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게임명</a:t>
                      </a:r>
                      <a:r>
                        <a:rPr lang="ko-KR" altLang="en-US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en-US" altLang="ko-KR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1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한게임</a:t>
                      </a:r>
                      <a:r>
                        <a:rPr lang="ko-KR" altLang="en-US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포커</a:t>
                      </a:r>
                      <a:endParaRPr lang="en-US" altLang="ko-KR" sz="14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출시일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2014.03.24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장르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카지노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앱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스토어 순위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20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( 3↑ 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게임명</a:t>
                      </a:r>
                      <a:r>
                        <a:rPr lang="ko-KR" altLang="en-US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en-US" altLang="ko-KR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열혈강호 </a:t>
                      </a:r>
                      <a:r>
                        <a:rPr lang="en-US" altLang="ko-KR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for </a:t>
                      </a:r>
                      <a:r>
                        <a:rPr lang="en-US" altLang="ko-KR" sz="1400" b="1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kakao</a:t>
                      </a:r>
                      <a:endParaRPr lang="en-US" altLang="ko-KR" sz="14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출시일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2017.10.23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장르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0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롤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ko-KR" altLang="en-US" sz="1400" b="0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플레잉</a:t>
                      </a:r>
                      <a:endParaRPr lang="ko-KR" altLang="en-US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앱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스토어 순위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23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0242" y="229970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74106" y="353081"/>
            <a:ext cx="12570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11~22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64466"/>
              </p:ext>
            </p:extLst>
          </p:nvPr>
        </p:nvGraphicFramePr>
        <p:xfrm>
          <a:off x="773737" y="887231"/>
          <a:ext cx="483022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1292400"/>
                <a:gridCol w="2817821"/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11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(1</a:t>
                      </a:r>
                      <a:r>
                        <a:rPr lang="ko-KR" altLang="en-US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엑스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(Axe)</a:t>
                      </a:r>
                      <a:endParaRPr lang="ko-KR" altLang="ko-KR" sz="14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2017.09.11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12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( 3↓)</a:t>
                      </a:r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게임명</a:t>
                      </a:r>
                      <a:r>
                        <a:rPr lang="ko-KR" altLang="en-US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en-US" altLang="ko-KR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</a:t>
                      </a:r>
                      <a:r>
                        <a:rPr lang="ko-KR" altLang="en-US" sz="1400" b="1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리니지</a:t>
                      </a:r>
                      <a:r>
                        <a:rPr lang="en-US" altLang="ko-KR" sz="1400" b="1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m(12)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출시일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2017.06.19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장르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 </a:t>
                      </a:r>
                      <a:r>
                        <a:rPr lang="ko-KR" altLang="en-US" sz="1400" b="0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롤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</a:t>
                      </a:r>
                      <a:r>
                        <a:rPr lang="ko-KR" altLang="en-US" sz="1400" b="0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플레잉</a:t>
                      </a:r>
                      <a:endParaRPr lang="ko-KR" altLang="en-US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앱</a:t>
                      </a:r>
                      <a:r>
                        <a:rPr lang="ko-KR" altLang="en-US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스토어 순위 </a:t>
                      </a:r>
                      <a:r>
                        <a:rPr lang="en-US" altLang="ko-KR" sz="1400" b="0" kern="1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:</a:t>
                      </a:r>
                      <a:r>
                        <a:rPr lang="en-US" altLang="ko-KR" sz="1400" b="0" kern="1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 2</a:t>
                      </a:r>
                      <a:r>
                        <a:rPr lang="ko-KR" altLang="en-US" sz="1400" b="0" kern="1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굴림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13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( 4↑ 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그랜드체이스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 </a:t>
                      </a:r>
                      <a:r>
                        <a:rPr lang="en-US" altLang="ko-KR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2018.01.29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altLang="en-US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 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16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14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프랜즈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마블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 </a:t>
                      </a:r>
                      <a:r>
                        <a:rPr lang="en-US" altLang="ko-KR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 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2017.12.11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 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보드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 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10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15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위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( 2↓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반지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2017.04.18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64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8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39" y="3101181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39" y="790575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539" y="5372100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62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8" name="표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939993"/>
              </p:ext>
            </p:extLst>
          </p:nvPr>
        </p:nvGraphicFramePr>
        <p:xfrm>
          <a:off x="6617732" y="887231"/>
          <a:ext cx="475244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1292400"/>
                <a:gridCol w="2740041"/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6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( 6↑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300" kern="1200" dirty="0">
                        <a:solidFill>
                          <a:sysClr val="windowText" lastClr="000000"/>
                        </a:solidFill>
                        <a:effectLst/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피망포커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카지노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로얄</a:t>
                      </a:r>
                      <a:endParaRPr lang="en-US" altLang="ko-KR" sz="14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2013.08.28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카지노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X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7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( 12↑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붕괴 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3</a:t>
                      </a:r>
                      <a:r>
                        <a:rPr lang="en-US" altLang="ko-KR" sz="1400" b="1" kern="1200" baseline="300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rd</a:t>
                      </a:r>
                      <a:endParaRPr lang="en-US" altLang="ko-KR" sz="14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2017.10.16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액션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42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8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( 1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페이트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/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그랜드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오더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2017.11.20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40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9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( 5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야생의 땅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: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듀랑고</a:t>
                      </a:r>
                      <a:endParaRPr lang="en-US" altLang="ko-KR" sz="14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2018.01.24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15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10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 2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↓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)</a:t>
                      </a:r>
                      <a:endParaRPr lang="en-US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6"/>
                      <a:srcRect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세븐나이츠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 </a:t>
                      </a:r>
                      <a:r>
                        <a:rPr lang="en-US" altLang="ko-KR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ko-KR" altLang="ko-KR" sz="14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2014.03.07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5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30242" y="229970"/>
            <a:ext cx="3905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2400" spc="-150" dirty="0" err="1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</a:t>
            </a: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플레이 스토어 매출 순위</a:t>
            </a:r>
            <a:r>
              <a:rPr lang="ko-KR" altLang="en-US" sz="2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74106" y="353081"/>
            <a:ext cx="1149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</a:t>
            </a:r>
            <a:r>
              <a:rPr lang="en-US" altLang="ko-KR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1~10</a:t>
            </a:r>
            <a:r>
              <a:rPr lang="ko-KR" altLang="en-US" sz="1400" dirty="0" smtClean="0">
                <a:ln w="22225">
                  <a:noFill/>
                </a:ln>
                <a:solidFill>
                  <a:schemeClr val="bg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위</a:t>
            </a:r>
            <a:endParaRPr lang="en-US" altLang="ko-KR" sz="1400" dirty="0">
              <a:ln w="22225">
                <a:noFill/>
              </a:ln>
              <a:solidFill>
                <a:schemeClr val="bg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13658"/>
              </p:ext>
            </p:extLst>
          </p:nvPr>
        </p:nvGraphicFramePr>
        <p:xfrm>
          <a:off x="773737" y="887231"/>
          <a:ext cx="4830221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1292400"/>
                <a:gridCol w="2817821"/>
              </a:tblGrid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1</a:t>
                      </a: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solidFill>
                          <a:schemeClr val="tx1"/>
                        </a:solidFill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리니지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2017.07.05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X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2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리니지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2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레볼루션</a:t>
                      </a:r>
                      <a:endParaRPr lang="ko-KR" altLang="ko-KR" sz="14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2016.12.13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1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3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오버 히트</a:t>
                      </a:r>
                      <a:endParaRPr lang="ko-KR" altLang="ko-KR" sz="1400" b="1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2017.11.25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7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4</a:t>
                      </a:r>
                      <a:r>
                        <a:rPr lang="ko-KR" altLang="en-US" sz="1400" b="1" dirty="0" smtClean="0"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/>
                      <a:endParaRPr lang="en-US" altLang="ko-KR" sz="1400" b="1" dirty="0" smtClean="0"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( 2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↑ )</a:t>
                      </a:r>
                      <a:endParaRPr lang="en-US" altLang="ko-KR" sz="1400" b="0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모두의마블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for </a:t>
                      </a:r>
                      <a:r>
                        <a:rPr lang="en-US" altLang="ko-KR" sz="1400" b="1" kern="1200" baseline="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Kakao</a:t>
                      </a:r>
                      <a:endParaRPr lang="en-US" altLang="ko-KR" sz="1400" b="1" kern="1200" baseline="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2013.06.12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보드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3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5</a:t>
                      </a:r>
                      <a:r>
                        <a:rPr lang="ko-KR" altLang="en-US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  <a:cs typeface="Times New Roman"/>
                        </a:rPr>
                        <a:t>위</a:t>
                      </a:r>
                      <a:endParaRPr lang="en-US" altLang="ko-KR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b="1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( - )</a:t>
                      </a:r>
                      <a:endParaRPr lang="ko-KR" altLang="ko-KR" sz="1400" b="0" kern="1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400" kern="12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11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게임명</a:t>
                      </a:r>
                      <a:r>
                        <a:rPr lang="en-US" altLang="ko-KR" sz="1400" b="1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테라 </a:t>
                      </a:r>
                      <a:r>
                        <a:rPr lang="en-US" altLang="ko-KR" sz="1400" b="1" kern="120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출시일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2017.11.26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장르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롤</a:t>
                      </a:r>
                      <a:r>
                        <a:rPr lang="ko-KR" altLang="en-US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</a:t>
                      </a:r>
                      <a:r>
                        <a:rPr lang="ko-KR" altLang="en-US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플레잉</a:t>
                      </a:r>
                      <a:endParaRPr lang="en-US" altLang="ko-KR" sz="1400" b="0" kern="1200" dirty="0" smtClean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ko-KR" sz="1400" b="0" kern="1200" dirty="0" err="1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앱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스토어 순위</a:t>
                      </a:r>
                      <a:r>
                        <a:rPr lang="en-US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 : 26</a:t>
                      </a:r>
                      <a:r>
                        <a:rPr lang="ko-KR" altLang="ko-KR" sz="1400" b="0" kern="1200" dirty="0" smtClean="0">
                          <a:solidFill>
                            <a:sysClr val="windowText" lastClr="000000"/>
                          </a:solidFill>
                          <a:effectLst/>
                          <a:latin typeface="a고딕15" pitchFamily="18" charset="-127"/>
                          <a:ea typeface="a고딕15" pitchFamily="18" charset="-127"/>
                        </a:rPr>
                        <a:t>위</a:t>
                      </a:r>
                      <a:endParaRPr lang="ko-KR" alt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a고딕15" pitchFamily="18" charset="-127"/>
                        <a:ea typeface="a고딕15" pitchFamily="18" charset="-127"/>
                        <a:cs typeface="굴림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3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82" y="4259856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PC\Desktop\고양이손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09" y="1990725"/>
            <a:ext cx="481012" cy="56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68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"/>
        <a:ea typeface="나눔스퀘어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1866</Words>
  <Application>Microsoft Office PowerPoint</Application>
  <PresentationFormat>사용자 지정</PresentationFormat>
  <Paragraphs>429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16</vt:i4>
      </vt:variant>
    </vt:vector>
  </HeadingPairs>
  <TitlesOfParts>
    <vt:vector size="28" baseType="lpstr">
      <vt:lpstr>굴림</vt:lpstr>
      <vt:lpstr>Arial</vt:lpstr>
      <vt:lpstr>나눔스퀘어 Bold</vt:lpstr>
      <vt:lpstr>a고딕13</vt:lpstr>
      <vt:lpstr>맑은 고딕</vt:lpstr>
      <vt:lpstr>나눔스퀘어 ExtraBold</vt:lpstr>
      <vt:lpstr>Times New Roman</vt:lpstr>
      <vt:lpstr>나눔스퀘어</vt:lpstr>
      <vt:lpstr>a고딕15</vt:lpstr>
      <vt:lpstr>메인 레이아웃_1</vt:lpstr>
      <vt:lpstr>목차 레이아웃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PC</cp:lastModifiedBy>
  <cp:revision>175</cp:revision>
  <dcterms:created xsi:type="dcterms:W3CDTF">2017-10-13T13:12:51Z</dcterms:created>
  <dcterms:modified xsi:type="dcterms:W3CDTF">2018-02-22T12:06:23Z</dcterms:modified>
</cp:coreProperties>
</file>